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23"/>
  </p:notesMasterIdLst>
  <p:handoutMasterIdLst>
    <p:handoutMasterId r:id="rId24"/>
  </p:handoutMasterIdLst>
  <p:sldIdLst>
    <p:sldId id="277" r:id="rId4"/>
    <p:sldId id="293" r:id="rId5"/>
    <p:sldId id="284" r:id="rId6"/>
    <p:sldId id="299" r:id="rId7"/>
    <p:sldId id="294" r:id="rId8"/>
    <p:sldId id="295" r:id="rId9"/>
    <p:sldId id="296" r:id="rId10"/>
    <p:sldId id="298" r:id="rId11"/>
    <p:sldId id="297" r:id="rId12"/>
    <p:sldId id="290" r:id="rId13"/>
    <p:sldId id="303" r:id="rId14"/>
    <p:sldId id="288" r:id="rId15"/>
    <p:sldId id="300" r:id="rId16"/>
    <p:sldId id="302" r:id="rId17"/>
    <p:sldId id="305" r:id="rId18"/>
    <p:sldId id="304" r:id="rId19"/>
    <p:sldId id="301" r:id="rId20"/>
    <p:sldId id="289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809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30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98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5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389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8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67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23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24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2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000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11/13/2015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36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or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gif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tdes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 locations of the </a:t>
            </a:r>
            <a:r>
              <a:rPr lang="en-US" dirty="0" smtClean="0"/>
              <a:t>Azure </a:t>
            </a:r>
            <a:r>
              <a:rPr lang="en-US" dirty="0" smtClean="0"/>
              <a:t>data centers</a:t>
            </a:r>
          </a:p>
          <a:p>
            <a:r>
              <a:rPr lang="en-US" dirty="0" smtClean="0"/>
              <a:t>Today I will be using </a:t>
            </a:r>
            <a:r>
              <a:rPr lang="en-US" dirty="0" smtClean="0"/>
              <a:t>East US data center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East Asia</a:t>
            </a:r>
          </a:p>
          <a:p>
            <a:r>
              <a:rPr lang="en-US" dirty="0"/>
              <a:t>East US</a:t>
            </a:r>
          </a:p>
          <a:p>
            <a:r>
              <a:rPr lang="en-US" dirty="0"/>
              <a:t>North Europe</a:t>
            </a:r>
          </a:p>
          <a:p>
            <a:r>
              <a:rPr lang="en-US" dirty="0"/>
              <a:t>Southeast Asia</a:t>
            </a:r>
          </a:p>
          <a:p>
            <a:r>
              <a:rPr lang="en-US" dirty="0"/>
              <a:t>West Europe</a:t>
            </a:r>
          </a:p>
          <a:p>
            <a:r>
              <a:rPr lang="en-US" dirty="0"/>
              <a:t>West US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032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vs.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dirty="0" smtClean="0"/>
              <a:t>MongoDB</a:t>
            </a:r>
          </a:p>
          <a:p>
            <a:r>
              <a:rPr lang="en-US" dirty="0" smtClean="0"/>
              <a:t>Has been around longer</a:t>
            </a:r>
          </a:p>
          <a:p>
            <a:r>
              <a:rPr lang="en-US" dirty="0" smtClean="0"/>
              <a:t>More features</a:t>
            </a:r>
          </a:p>
          <a:p>
            <a:r>
              <a:rPr lang="en-US" dirty="0" smtClean="0"/>
              <a:t>Allows plugins</a:t>
            </a:r>
          </a:p>
          <a:p>
            <a:r>
              <a:rPr lang="en-US" dirty="0" smtClean="0"/>
              <a:t>On premises or in cloud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dirty="0" err="1" smtClean="0"/>
              <a:t>DocumentDB</a:t>
            </a:r>
            <a:endParaRPr lang="en-US" dirty="0" smtClean="0"/>
          </a:p>
          <a:p>
            <a:r>
              <a:rPr lang="en-US" dirty="0" smtClean="0"/>
              <a:t>Fairly new</a:t>
            </a:r>
          </a:p>
          <a:p>
            <a:r>
              <a:rPr lang="en-US" dirty="0" smtClean="0"/>
              <a:t>Not a lot of features</a:t>
            </a:r>
          </a:p>
          <a:p>
            <a:r>
              <a:rPr lang="en-US" dirty="0" smtClean="0"/>
              <a:t>No plugins</a:t>
            </a:r>
          </a:p>
          <a:p>
            <a:r>
              <a:rPr lang="en-US" dirty="0" smtClean="0"/>
              <a:t>Cloud only</a:t>
            </a:r>
          </a:p>
          <a:p>
            <a:r>
              <a:rPr lang="en-US" dirty="0" smtClean="0"/>
              <a:t>PaaS (always up to data)</a:t>
            </a:r>
          </a:p>
          <a:p>
            <a:r>
              <a:rPr lang="en-US" dirty="0" smtClean="0"/>
              <a:t>Very little configuration</a:t>
            </a:r>
          </a:p>
          <a:p>
            <a:r>
              <a:rPr lang="en-US" dirty="0" smtClean="0"/>
              <a:t>There are a lot of things you don’t have to be concerned with (2 slides from now)</a:t>
            </a:r>
          </a:p>
          <a:p>
            <a:r>
              <a:rPr lang="en-US" dirty="0" smtClean="0"/>
              <a:t>Benefits of the cloud (next slide)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43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Secure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Highly-Scalable</a:t>
            </a:r>
          </a:p>
          <a:p>
            <a:r>
              <a:rPr lang="en-US" dirty="0" smtClean="0"/>
              <a:t>Highly-Available</a:t>
            </a:r>
          </a:p>
          <a:p>
            <a:r>
              <a:rPr lang="en-US" dirty="0" smtClean="0"/>
              <a:t>Pay only for what you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Build in redundancy (Azure always maintains at least 3 copies of your data)</a:t>
            </a:r>
          </a:p>
          <a:p>
            <a:r>
              <a:rPr lang="en-US" dirty="0" smtClean="0"/>
              <a:t>Plays nice with other cloud services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142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Is done at the collection level and works just like other document databases</a:t>
            </a:r>
          </a:p>
          <a:p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r>
              <a:rPr lang="en-US" dirty="0" smtClean="0"/>
              <a:t>This is enforced by collections and collection size limitations (currently 10GB per collection)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Not really a need for replication since it is the cloud</a:t>
            </a:r>
          </a:p>
          <a:p>
            <a:r>
              <a:rPr lang="en-US" dirty="0" smtClean="0"/>
              <a:t>Backups</a:t>
            </a:r>
          </a:p>
          <a:p>
            <a:pPr lvl="1"/>
            <a:r>
              <a:rPr lang="en-US" dirty="0" smtClean="0"/>
              <a:t>Microsoft ensures this and also maintains 3 copies of your data at all times</a:t>
            </a:r>
          </a:p>
          <a:p>
            <a:r>
              <a:rPr lang="en-US" dirty="0" smtClean="0"/>
              <a:t>Plugins</a:t>
            </a:r>
          </a:p>
          <a:p>
            <a:pPr lvl="1"/>
            <a:r>
              <a:rPr lang="en-US" dirty="0" smtClean="0"/>
              <a:t>There aren’t any that I am aware of as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6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 smtClean="0"/>
              <a:t>Topics –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Map/Reduce</a:t>
            </a:r>
          </a:p>
          <a:p>
            <a:pPr lvl="1"/>
            <a:r>
              <a:rPr lang="en-US" dirty="0" smtClean="0"/>
              <a:t>Most people that are used to document databases are used to Map/Reduce queries</a:t>
            </a:r>
          </a:p>
          <a:p>
            <a:pPr lvl="1"/>
            <a:r>
              <a:rPr lang="en-US" dirty="0" smtClean="0"/>
              <a:t>This is supported in </a:t>
            </a:r>
            <a:r>
              <a:rPr lang="en-US" dirty="0" err="1" smtClean="0"/>
              <a:t>DocumentDB</a:t>
            </a:r>
            <a:r>
              <a:rPr lang="en-US" dirty="0" smtClean="0"/>
              <a:t> by writing JavaScript code</a:t>
            </a:r>
          </a:p>
          <a:p>
            <a:pPr lvl="1"/>
            <a:r>
              <a:rPr lang="en-US" dirty="0" smtClean="0"/>
              <a:t>We won’t have time to get into this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1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512KB</a:t>
            </a:r>
          </a:p>
          <a:p>
            <a:r>
              <a:rPr lang="en-US" dirty="0" err="1" smtClean="0"/>
              <a:t>DocumentDB</a:t>
            </a:r>
            <a:r>
              <a:rPr lang="en-US" dirty="0" smtClean="0"/>
              <a:t> account</a:t>
            </a:r>
          </a:p>
          <a:p>
            <a:pPr lvl="1"/>
            <a:r>
              <a:rPr lang="en-US" dirty="0" smtClean="0"/>
              <a:t>500GB</a:t>
            </a:r>
          </a:p>
          <a:p>
            <a:pPr lvl="1"/>
            <a:r>
              <a:rPr lang="en-US" dirty="0" smtClean="0"/>
              <a:t>100,000 Request Units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DocumentDB</a:t>
            </a:r>
            <a:r>
              <a:rPr lang="en-US" dirty="0" smtClean="0"/>
              <a:t> Accounts</a:t>
            </a:r>
          </a:p>
          <a:p>
            <a:pPr lvl="1"/>
            <a:r>
              <a:rPr lang="en-US" dirty="0" smtClean="0"/>
              <a:t>100 databases per account</a:t>
            </a:r>
          </a:p>
          <a:p>
            <a:pPr lvl="1"/>
            <a:r>
              <a:rPr lang="en-US" dirty="0" smtClean="0"/>
              <a:t>500,000 users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https</a:t>
            </a:r>
            <a:r>
              <a:rPr lang="en-US" dirty="0"/>
              <a:t>://azure.microsoft.com/en-us/documentation/articles/documentdb-limits/</a:t>
            </a:r>
          </a:p>
        </p:txBody>
      </p:sp>
    </p:spTree>
    <p:extLst>
      <p:ext uri="{BB962C8B-B14F-4D97-AF65-F5344CB8AC3E}">
        <p14:creationId xmlns:p14="http://schemas.microsoft.com/office/powerpoint/2010/main" val="320072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97" y="1828800"/>
            <a:ext cx="79230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7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15000" dirty="0" smtClean="0"/>
              <a:t>DEMO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98149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 /NoSQL have their place, but so do RDBMS (relational databases), so don’t try to use one to replace the other</a:t>
            </a:r>
          </a:p>
          <a:p>
            <a:r>
              <a:rPr lang="en-US" dirty="0" smtClean="0"/>
              <a:t>Experiment with </a:t>
            </a:r>
            <a:r>
              <a:rPr lang="en-US" dirty="0" err="1" smtClean="0"/>
              <a:t>DocumentDB</a:t>
            </a:r>
            <a:r>
              <a:rPr lang="en-US" dirty="0" smtClean="0"/>
              <a:t> especially if you aren’t familiar with document databases, as it will add another tool to your arsenal</a:t>
            </a:r>
          </a:p>
          <a:p>
            <a:r>
              <a:rPr lang="en-US" dirty="0" smtClean="0"/>
              <a:t>When selecting a region, choose one that is close to you and/or your other Azure services to cut down on latency</a:t>
            </a:r>
          </a:p>
          <a:p>
            <a:r>
              <a:rPr lang="en-US" dirty="0" smtClean="0"/>
              <a:t>Very your project fits within the limitations</a:t>
            </a:r>
          </a:p>
          <a:p>
            <a:r>
              <a:rPr lang="en-US" dirty="0" smtClean="0"/>
              <a:t>Make sure you are partitioning your data correctly, as it could cause a lot of pain</a:t>
            </a:r>
          </a:p>
          <a:p>
            <a:pPr marL="45720" indent="0">
              <a:buNone/>
            </a:pPr>
            <a:r>
              <a:rPr lang="en-US" dirty="0" smtClean="0"/>
              <a:t>https</a:t>
            </a:r>
            <a:r>
              <a:rPr lang="en-US" dirty="0"/>
              <a:t>://azure.microsoft.com/en-us/documentation/articles/documentdb-sharding/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9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http://www.github.com/korz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bkorzynski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40000">
              <a:srgbClr val="7030A0"/>
            </a:gs>
            <a:gs pos="100000">
              <a:srgbClr val="7030A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138230"/>
            <a:ext cx="11963400" cy="2392278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199" y="2606716"/>
            <a:ext cx="11963400" cy="3276600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00" y="5967381"/>
            <a:ext cx="11963400" cy="791342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507" y="151179"/>
            <a:ext cx="3370783" cy="6082925"/>
            <a:chOff x="94865" y="125595"/>
            <a:chExt cx="3370783" cy="6082925"/>
          </a:xfrm>
        </p:grpSpPr>
        <p:sp>
          <p:nvSpPr>
            <p:cNvPr id="42" name="Title 1"/>
            <p:cNvSpPr txBox="1">
              <a:spLocks/>
            </p:cNvSpPr>
            <p:nvPr/>
          </p:nvSpPr>
          <p:spPr>
            <a:xfrm>
              <a:off x="101681" y="125595"/>
              <a:ext cx="3363967" cy="378079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Platinum Sponsors</a:t>
              </a:r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94865" y="5911836"/>
              <a:ext cx="2201023" cy="296684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Silver Sponsors</a:t>
              </a:r>
            </a:p>
          </p:txBody>
        </p:sp>
        <p:sp>
          <p:nvSpPr>
            <p:cNvPr id="41" name="Title 1"/>
            <p:cNvSpPr txBox="1">
              <a:spLocks/>
            </p:cNvSpPr>
            <p:nvPr/>
          </p:nvSpPr>
          <p:spPr>
            <a:xfrm>
              <a:off x="161642" y="2650537"/>
              <a:ext cx="2965728" cy="446797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Gold Sponsors</a:t>
              </a:r>
            </a:p>
          </p:txBody>
        </p:sp>
      </p:grpSp>
      <p:pic>
        <p:nvPicPr>
          <p:cNvPr id="7" name="Picture 2" descr="http://stldodn.com/sponsorlogos/2015/SyllogisTe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6" y="1181730"/>
            <a:ext cx="3031551" cy="12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ldodn.com/sponsorlogos/2015/oakw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70" y="535997"/>
            <a:ext cx="3238981" cy="10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ldodn.com/sponsorlogos/2015/maritzc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71" y="1553072"/>
            <a:ext cx="3397779" cy="8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tldodn.com/sponsorlogos/2015/emers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941" y="766504"/>
            <a:ext cx="2294080" cy="12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://stldodn.com/sponsorlogos/2015/vantagelink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93" y="2722969"/>
            <a:ext cx="1238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stldodn.com/sponsorlogos/2015/daughert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48" y="2734015"/>
            <a:ext cx="1798210" cy="5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stldodn.com/sponsorlogos/2015/stackif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00" y="3351852"/>
            <a:ext cx="238125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tldodn.com/sponsorlogos/2015/keyhol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702" y="2707128"/>
            <a:ext cx="2701014" cy="60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stldodn.com/sponsorlogos/2015/slu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4" y="3895635"/>
            <a:ext cx="1925181" cy="4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stldodn.com/sponsorlogos/2015/Cosentry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23" y="3312977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4" descr="http://stldodn.com/sponsorlogos/2015/rh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36" y="4164708"/>
            <a:ext cx="2190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6" descr="http://stldodn.com/sponsorlogos/2015/Adaptivesg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50" y="3493030"/>
            <a:ext cx="2476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 descr="http://stldodn.com/sponsorlogos/2015/perficien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2" y="3999511"/>
            <a:ext cx="2094475" cy="5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ttp://stldodn.com/sponsorlogos/2015/signatureconsultants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50" y="3865428"/>
            <a:ext cx="1723938" cy="5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2" descr="http://stldodn.com/sponsorlogos/2015/unisys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98" y="3426809"/>
            <a:ext cx="1340944" cy="3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 descr="http://stldodn.com/sponsorlogos/2015/Ungerboeck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50" y="4140294"/>
            <a:ext cx="1622607" cy="4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tldodn.com/sponsorlogos/2015/sovereign.gif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75" y="2873770"/>
            <a:ext cx="22479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://stldodn.com/sponsorlogos/2015/conce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41" y="2841294"/>
            <a:ext cx="238125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://stldodn.com/sponsorlogos/2015/architectnow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077" y="5232904"/>
            <a:ext cx="23812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://stldodn.com/sponsorlogos/2015/pluralsight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9" y="5299729"/>
            <a:ext cx="16668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54" y="4517627"/>
            <a:ext cx="2151806" cy="791528"/>
          </a:xfrm>
          <a:prstGeom prst="rect">
            <a:avLst/>
          </a:prstGeom>
        </p:spPr>
      </p:pic>
      <p:pic>
        <p:nvPicPr>
          <p:cNvPr id="1080" name="Picture 56" descr="http://stldodn.com/sponsorlogos/2015/ByrneSoftware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342" y="5121183"/>
            <a:ext cx="1768568" cy="6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http://stldodn.com/sponsorlogos/2015/TEKsystems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79" y="4515606"/>
            <a:ext cx="21907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http://stldodn.com/sponsorlogos/2015/Covenant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90" y="5186110"/>
            <a:ext cx="21907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http://stldodn.com/sponsorlogos/2015/equifax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12" y="5379025"/>
            <a:ext cx="21907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tldodn.com/sponsorlogos/2015/asynchrony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8" y="3188850"/>
            <a:ext cx="240030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http://stldodn.com/sponsorlogos/2015/Twili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991" y="4725681"/>
            <a:ext cx="1583134" cy="4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http://stldodn.com/sponsorlogos/2015/amitech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" y="6365139"/>
            <a:ext cx="1282318" cy="35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http://stldodn.com/sponsorlogos/2015/logicnp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85" y="6388585"/>
            <a:ext cx="949934" cy="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http://stldodn.com/sponsorlogos/2015/stltechtalk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62" y="6273945"/>
            <a:ext cx="706712" cy="4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http://stldodn.com/sponsorlogos/2015/jacobson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88" y="6264065"/>
            <a:ext cx="1038559" cy="33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http://stldodn.com/sponsorlogos/2015/wits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07" y="6043247"/>
            <a:ext cx="515026" cy="6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http://stldodn.com/sponsorlogos/2015/redgat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925" y="6379458"/>
            <a:ext cx="606113" cy="3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http://stldodn.com/sponsorlogos/2015/Ansira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81" y="6388585"/>
            <a:ext cx="827720" cy="2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79" y="324190"/>
            <a:ext cx="3873524" cy="970899"/>
          </a:xfrm>
          <a:prstGeom prst="rect">
            <a:avLst/>
          </a:prstGeom>
        </p:spPr>
      </p:pic>
      <p:pic>
        <p:nvPicPr>
          <p:cNvPr id="20" name="Picture 32" descr="http://stldodn.com/sponsorlogos/2015/swankmp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6" y="4612877"/>
            <a:ext cx="1905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tldodn.com/sponsorlogos/2015/MortgageReturns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506" y="4415893"/>
            <a:ext cx="26479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0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Owner of Korzynski LLC</a:t>
            </a:r>
          </a:p>
          <a:p>
            <a:r>
              <a:rPr lang="en-US" dirty="0" smtClean="0"/>
              <a:t>Independent Consultant for 3+ years</a:t>
            </a:r>
            <a:endParaRPr lang="en-US" dirty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www.korzynski.com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</a:t>
            </a:r>
            <a:r>
              <a:rPr lang="en-US" dirty="0" smtClean="0"/>
              <a:t>7+ </a:t>
            </a:r>
            <a:r>
              <a:rPr lang="en-US" dirty="0"/>
              <a:t>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Cloud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0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 / No-SQL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Key/Value store</a:t>
            </a:r>
          </a:p>
          <a:p>
            <a:r>
              <a:rPr lang="en-US" dirty="0" smtClean="0"/>
              <a:t>Allows data to be semi-structured or </a:t>
            </a:r>
            <a:r>
              <a:rPr lang="en-US" dirty="0" err="1" smtClean="0"/>
              <a:t>unstructuted</a:t>
            </a:r>
            <a:endParaRPr lang="en-US" dirty="0"/>
          </a:p>
          <a:p>
            <a:r>
              <a:rPr lang="en-US" dirty="0" smtClean="0"/>
              <a:t>Allows you to modify schema without having to touch every “row” (document) </a:t>
            </a:r>
            <a:r>
              <a:rPr lang="en-US" dirty="0"/>
              <a:t>(eventual </a:t>
            </a:r>
            <a:r>
              <a:rPr lang="en-US" dirty="0" smtClean="0"/>
              <a:t>consistency)</a:t>
            </a:r>
          </a:p>
          <a:p>
            <a:r>
              <a:rPr lang="en-US" dirty="0" smtClean="0"/>
              <a:t>You Typically serialize to and store as JSON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40" y="1825625"/>
            <a:ext cx="4260520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DocumentDB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7703457" cy="4114800"/>
          </a:xfrm>
        </p:spPr>
        <p:txBody>
          <a:bodyPr/>
          <a:lstStyle/>
          <a:p>
            <a:r>
              <a:rPr lang="en-US" dirty="0" smtClean="0"/>
              <a:t>No-SQL Document database in Azure</a:t>
            </a:r>
          </a:p>
          <a:p>
            <a:r>
              <a:rPr lang="en-US" dirty="0" smtClean="0"/>
              <a:t>Database = Container of Collections</a:t>
            </a:r>
          </a:p>
          <a:p>
            <a:r>
              <a:rPr lang="en-US" dirty="0" smtClean="0"/>
              <a:t>Collection = groupings of documents</a:t>
            </a:r>
          </a:p>
          <a:p>
            <a:r>
              <a:rPr lang="en-US" dirty="0" smtClean="0"/>
              <a:t>Documents = JSON serialized data records</a:t>
            </a:r>
          </a:p>
          <a:p>
            <a:r>
              <a:rPr lang="en-US" dirty="0" smtClean="0"/>
              <a:t>I tent to think of collections as tables and documents as rows in the traditional database sense</a:t>
            </a:r>
          </a:p>
          <a:p>
            <a:r>
              <a:rPr lang="en-US" dirty="0"/>
              <a:t>Still a new service so it can only be access thru the preview portal</a:t>
            </a:r>
          </a:p>
          <a:p>
            <a:pPr marL="4572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012" y="381000"/>
            <a:ext cx="2857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8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574" y="319088"/>
            <a:ext cx="6870852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9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668" y="319088"/>
            <a:ext cx="7296664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903" y="304800"/>
            <a:ext cx="761619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34" y="420688"/>
            <a:ext cx="5607532" cy="55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9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509</Words>
  <Application>Microsoft Office PowerPoint</Application>
  <PresentationFormat>Widescreen</PresentationFormat>
  <Paragraphs>104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</vt:lpstr>
      <vt:lpstr>Segoe UI</vt:lpstr>
      <vt:lpstr>Segoe UI Light</vt:lpstr>
      <vt:lpstr>Red Line Business 16x9</vt:lpstr>
      <vt:lpstr>Office Theme</vt:lpstr>
      <vt:lpstr>Introduction to DocumentDB</vt:lpstr>
      <vt:lpstr>PowerPoint Presentation</vt:lpstr>
      <vt:lpstr>About Me</vt:lpstr>
      <vt:lpstr>Document Database / No-SQL</vt:lpstr>
      <vt:lpstr>What is DocumentDB?</vt:lpstr>
      <vt:lpstr>PowerPoint Presentation</vt:lpstr>
      <vt:lpstr>PowerPoint Presentation</vt:lpstr>
      <vt:lpstr>PowerPoint Presentation</vt:lpstr>
      <vt:lpstr>PowerPoint Presentation</vt:lpstr>
      <vt:lpstr>Regions</vt:lpstr>
      <vt:lpstr>Mongo vs. DocumentDB</vt:lpstr>
      <vt:lpstr>Benefits of the Cloud</vt:lpstr>
      <vt:lpstr>Advanced Topics</vt:lpstr>
      <vt:lpstr>Advanced Topics – Cont’d</vt:lpstr>
      <vt:lpstr>Limitations</vt:lpstr>
      <vt:lpstr>Pricing</vt:lpstr>
      <vt:lpstr>PowerPoint Presentation</vt:lpstr>
      <vt:lpstr>Pro Tips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2015-08-04T20:08:37Z</dcterms:created>
  <dcterms:modified xsi:type="dcterms:W3CDTF">2015-11-14T14:50:16Z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